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0"/>
  </p:notesMasterIdLst>
  <p:sldIdLst>
    <p:sldId id="256" r:id="rId2"/>
    <p:sldId id="257" r:id="rId3"/>
    <p:sldId id="264" r:id="rId4"/>
    <p:sldId id="259" r:id="rId5"/>
    <p:sldId id="258" r:id="rId6"/>
    <p:sldId id="263" r:id="rId7"/>
    <p:sldId id="271" r:id="rId8"/>
    <p:sldId id="260" r:id="rId9"/>
    <p:sldId id="268" r:id="rId10"/>
    <p:sldId id="265" r:id="rId11"/>
    <p:sldId id="272" r:id="rId12"/>
    <p:sldId id="273" r:id="rId13"/>
    <p:sldId id="274" r:id="rId14"/>
    <p:sldId id="280" r:id="rId15"/>
    <p:sldId id="266" r:id="rId16"/>
    <p:sldId id="261" r:id="rId17"/>
    <p:sldId id="281" r:id="rId18"/>
    <p:sldId id="282" r:id="rId19"/>
    <p:sldId id="283" r:id="rId20"/>
    <p:sldId id="284" r:id="rId21"/>
    <p:sldId id="267" r:id="rId22"/>
    <p:sldId id="262" r:id="rId23"/>
    <p:sldId id="275" r:id="rId24"/>
    <p:sldId id="276" r:id="rId25"/>
    <p:sldId id="277" r:id="rId26"/>
    <p:sldId id="278" r:id="rId27"/>
    <p:sldId id="279" r:id="rId28"/>
    <p:sldId id="270"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17</a:t>
            </a:fld>
            <a:endParaRPr lang="en-US"/>
          </a:p>
        </p:txBody>
      </p:sp>
    </p:spTree>
    <p:extLst>
      <p:ext uri="{BB962C8B-B14F-4D97-AF65-F5344CB8AC3E}">
        <p14:creationId xmlns:p14="http://schemas.microsoft.com/office/powerpoint/2010/main" val="145925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18</a:t>
            </a:fld>
            <a:endParaRPr lang="en-US"/>
          </a:p>
        </p:txBody>
      </p:sp>
    </p:spTree>
    <p:extLst>
      <p:ext uri="{BB962C8B-B14F-4D97-AF65-F5344CB8AC3E}">
        <p14:creationId xmlns:p14="http://schemas.microsoft.com/office/powerpoint/2010/main" val="1281620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19</a:t>
            </a:fld>
            <a:endParaRPr lang="en-US"/>
          </a:p>
        </p:txBody>
      </p:sp>
    </p:spTree>
    <p:extLst>
      <p:ext uri="{BB962C8B-B14F-4D97-AF65-F5344CB8AC3E}">
        <p14:creationId xmlns:p14="http://schemas.microsoft.com/office/powerpoint/2010/main" val="1767884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20</a:t>
            </a:fld>
            <a:endParaRPr lang="en-US"/>
          </a:p>
        </p:txBody>
      </p:sp>
    </p:spTree>
    <p:extLst>
      <p:ext uri="{BB962C8B-B14F-4D97-AF65-F5344CB8AC3E}">
        <p14:creationId xmlns:p14="http://schemas.microsoft.com/office/powerpoint/2010/main" val="2991417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1/4/23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1/4/23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1/4/23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Tree>
    <p:extLst>
      <p:ext uri="{BB962C8B-B14F-4D97-AF65-F5344CB8AC3E}">
        <p14:creationId xmlns:p14="http://schemas.microsoft.com/office/powerpoint/2010/main" val="493107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2"/>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3"/>
          <a:stretch>
            <a:fillRect/>
          </a:stretch>
        </p:blipFill>
        <p:spPr>
          <a:xfrm>
            <a:off x="6340629" y="1220780"/>
            <a:ext cx="5741845" cy="3987800"/>
          </a:xfrm>
          <a:prstGeom prst="rect">
            <a:avLst/>
          </a:prstGeom>
        </p:spPr>
      </p:pic>
    </p:spTree>
    <p:extLst>
      <p:ext uri="{BB962C8B-B14F-4D97-AF65-F5344CB8AC3E}">
        <p14:creationId xmlns:p14="http://schemas.microsoft.com/office/powerpoint/2010/main" val="1355975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a:t>
            </a: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281118"/>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280501"/>
            <a:ext cx="6319240" cy="3530323"/>
          </a:xfrm>
          <a:prstGeom prst="rect">
            <a:avLst/>
          </a:prstGeom>
        </p:spPr>
      </p:pic>
    </p:spTree>
    <p:extLst>
      <p:ext uri="{BB962C8B-B14F-4D97-AF65-F5344CB8AC3E}">
        <p14:creationId xmlns:p14="http://schemas.microsoft.com/office/powerpoint/2010/main" val="11474160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err="1"/>
              <a:t>stigmergy</a:t>
            </a:r>
            <a:endParaRPr lang="en-US"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www.dcode.fr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/game-of-life</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6173661" y="2666999"/>
            <a:ext cx="5846761" cy="3124201"/>
          </a:xfrm>
        </p:spPr>
        <p:txBody>
          <a:bodyPr>
            <a:normAutofit fontScale="85000" lnSpcReduction="10000"/>
          </a:bodyPr>
          <a:lstStyle/>
          <a:p>
            <a:r>
              <a:rPr lang="en-US"/>
              <a:t>Cellular automata</a:t>
            </a:r>
          </a:p>
          <a:p>
            <a:r>
              <a:rPr lang="en-US" dirty="0"/>
              <a:t>if a living cell is too isolated (0 or 1 neighbor) then it dies the next evolution (death by under-population).</a:t>
            </a:r>
          </a:p>
          <a:p>
            <a:r>
              <a:rPr lang="en-US" dirty="0"/>
              <a:t>If it is reasonably surrounded (2 or 3 neighbors) then it remains alive, but what if it is surrounded by too many cells (4 or more neighbors) it dies to the next generation (death by over-population). </a:t>
            </a:r>
          </a:p>
          <a:p>
            <a:r>
              <a:rPr lang="en-US" dirty="0"/>
              <a:t>A cell can also become a live cell if a dead cell is surrounded by three living cells then it becomes alive (birth by reproduction).</a:t>
            </a:r>
          </a:p>
        </p:txBody>
      </p:sp>
      <p:pic>
        <p:nvPicPr>
          <p:cNvPr id="4" name="Picture 3">
            <a:extLst>
              <a:ext uri="{FF2B5EF4-FFF2-40B4-BE49-F238E27FC236}">
                <a16:creationId xmlns:a16="http://schemas.microsoft.com/office/drawing/2014/main" id="{CEC08C0E-D397-AA3C-BD1A-3CE24CB89AF7}"/>
              </a:ext>
            </a:extLst>
          </p:cNvPr>
          <p:cNvPicPr>
            <a:picLocks noChangeAspect="1"/>
          </p:cNvPicPr>
          <p:nvPr/>
        </p:nvPicPr>
        <p:blipFill>
          <a:blip r:embed="rId4"/>
          <a:stretch>
            <a:fillRect/>
          </a:stretch>
        </p:blipFill>
        <p:spPr>
          <a:xfrm>
            <a:off x="94650" y="315054"/>
            <a:ext cx="5767077" cy="5769223"/>
          </a:xfrm>
          <a:prstGeom prst="rect">
            <a:avLst/>
          </a:prstGeom>
        </p:spPr>
      </p:pic>
    </p:spTree>
    <p:extLst>
      <p:ext uri="{BB962C8B-B14F-4D97-AF65-F5344CB8AC3E}">
        <p14:creationId xmlns:p14="http://schemas.microsoft.com/office/powerpoint/2010/main" val="64794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Soft Radial Basis Cellular Neural Network (SRB-CNN) based Robust Low-Cost Truck Detection using a Single Presence Detection Sensor, 2016</a:t>
            </a:r>
          </a:p>
        </p:txBody>
      </p:sp>
      <p:pic>
        <p:nvPicPr>
          <p:cNvPr id="7" name="Picture 6" descr="Diagram, schematic&#10;&#10;Description automatically generated">
            <a:extLst>
              <a:ext uri="{FF2B5EF4-FFF2-40B4-BE49-F238E27FC236}">
                <a16:creationId xmlns:a16="http://schemas.microsoft.com/office/drawing/2014/main" id="{E7C31897-5017-C182-15B2-46831737E065}"/>
              </a:ext>
            </a:extLst>
          </p:cNvPr>
          <p:cNvPicPr>
            <a:picLocks noChangeAspect="1"/>
          </p:cNvPicPr>
          <p:nvPr/>
        </p:nvPicPr>
        <p:blipFill>
          <a:blip r:embed="rId4"/>
          <a:stretch>
            <a:fillRect/>
          </a:stretch>
        </p:blipFill>
        <p:spPr>
          <a:xfrm>
            <a:off x="268276" y="560377"/>
            <a:ext cx="7012238" cy="5411798"/>
          </a:xfrm>
          <a:prstGeom prst="rect">
            <a:avLst/>
          </a:prstGeom>
        </p:spPr>
      </p:pic>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586663" y="2666999"/>
            <a:ext cx="4433759" cy="3124201"/>
          </a:xfrm>
        </p:spPr>
        <p:txBody>
          <a:bodyPr>
            <a:normAutofit/>
          </a:bodyPr>
          <a:lstStyle/>
          <a:p>
            <a:r>
              <a:rPr lang="en-US" dirty="0"/>
              <a:t>cellular neural networks</a:t>
            </a:r>
          </a:p>
          <a:p>
            <a:r>
              <a:rPr lang="en-US" dirty="0"/>
              <a:t>Inspirations for novel deep learning algorithms</a:t>
            </a:r>
          </a:p>
          <a:p>
            <a:r>
              <a:rPr lang="en-US" i="1" dirty="0"/>
              <a:t>Collective intelligence for deep learning: A survey of recent developments</a:t>
            </a:r>
          </a:p>
        </p:txBody>
      </p:sp>
    </p:spTree>
    <p:extLst>
      <p:ext uri="{BB962C8B-B14F-4D97-AF65-F5344CB8AC3E}">
        <p14:creationId xmlns:p14="http://schemas.microsoft.com/office/powerpoint/2010/main" val="12563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600164"/>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MAgent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 Many-Agent Reinforcement Learning Platform for Artificial Collective Intelligence, 2018</a:t>
            </a:r>
          </a:p>
        </p:txBody>
      </p:sp>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995138" y="2666999"/>
            <a:ext cx="4119068" cy="3124201"/>
          </a:xfrm>
        </p:spPr>
        <p:txBody>
          <a:bodyPr>
            <a:normAutofit/>
          </a:bodyPr>
          <a:lstStyle/>
          <a:p>
            <a:r>
              <a:rPr lang="en-US" dirty="0"/>
              <a:t>Grid world</a:t>
            </a:r>
          </a:p>
          <a:p>
            <a:r>
              <a:rPr lang="en-US" dirty="0"/>
              <a:t>Millions of agents</a:t>
            </a:r>
          </a:p>
          <a:p>
            <a:r>
              <a:rPr lang="en-US" dirty="0"/>
              <a:t>Evolution of co-operation, competition, altruism and other strategies</a:t>
            </a:r>
          </a:p>
        </p:txBody>
      </p:sp>
      <p:pic>
        <p:nvPicPr>
          <p:cNvPr id="4" name="Picture 3" descr="Graphical user interface, application&#10;&#10;Description automatically generated">
            <a:extLst>
              <a:ext uri="{FF2B5EF4-FFF2-40B4-BE49-F238E27FC236}">
                <a16:creationId xmlns:a16="http://schemas.microsoft.com/office/drawing/2014/main" id="{EC7D8AEC-66BB-1A81-95F8-81E9BB249622}"/>
              </a:ext>
            </a:extLst>
          </p:cNvPr>
          <p:cNvPicPr>
            <a:picLocks noChangeAspect="1"/>
          </p:cNvPicPr>
          <p:nvPr/>
        </p:nvPicPr>
        <p:blipFill>
          <a:blip r:embed="rId4"/>
          <a:stretch>
            <a:fillRect/>
          </a:stretch>
        </p:blipFill>
        <p:spPr>
          <a:xfrm>
            <a:off x="58615" y="2390898"/>
            <a:ext cx="7772400" cy="1936399"/>
          </a:xfrm>
          <a:prstGeom prst="rect">
            <a:avLst/>
          </a:prstGeom>
        </p:spPr>
      </p:pic>
    </p:spTree>
    <p:extLst>
      <p:ext uri="{BB962C8B-B14F-4D97-AF65-F5344CB8AC3E}">
        <p14:creationId xmlns:p14="http://schemas.microsoft.com/office/powerpoint/2010/main" val="54998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and literature review skills).</a:t>
            </a:r>
          </a:p>
        </p:txBody>
      </p:sp>
    </p:spTree>
    <p:extLst>
      <p:ext uri="{BB962C8B-B14F-4D97-AF65-F5344CB8AC3E}">
        <p14:creationId xmlns:p14="http://schemas.microsoft.com/office/powerpoint/2010/main" val="10722365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016369"/>
            <a:ext cx="9905998" cy="4560277"/>
          </a:xfrm>
        </p:spPr>
        <p:txBody>
          <a:bodyPr>
            <a:normAutofit/>
          </a:bodyPr>
          <a:lstStyle/>
          <a:p>
            <a:r>
              <a:rPr lang="en-US" dirty="0"/>
              <a:t>WRITEUP/REPORT</a:t>
            </a:r>
          </a:p>
          <a:p>
            <a:pPr lvl="1"/>
            <a:r>
              <a:rPr lang="en-US" dirty="0"/>
              <a:t>on the paper they present, and the topic in general (unconventional AI). </a:t>
            </a:r>
          </a:p>
          <a:p>
            <a:pPr lvl="1"/>
            <a:r>
              <a:rPr lang="en-US" dirty="0"/>
              <a:t>They would do a literature review of other papers in the field. </a:t>
            </a:r>
          </a:p>
          <a:p>
            <a:pPr lvl="1"/>
            <a:r>
              <a:rPr lang="en-US" dirty="0"/>
              <a:t>They will then reflect/write on how these techniques can be incorporated in modern AI/deep learning.</a:t>
            </a:r>
          </a:p>
          <a:p>
            <a:pPr lvl="1"/>
            <a:r>
              <a:rPr lang="en-US" dirty="0"/>
              <a:t>The intention is for students to</a:t>
            </a:r>
          </a:p>
          <a:p>
            <a:pPr lvl="2"/>
            <a:r>
              <a:rPr lang="en-US" dirty="0"/>
              <a:t> learn how to read papers, and </a:t>
            </a:r>
          </a:p>
          <a:p>
            <a:pPr lvl="2"/>
            <a:r>
              <a:rPr lang="en-US" dirty="0"/>
              <a:t>compare and contrast them to other papers and </a:t>
            </a:r>
          </a:p>
          <a:p>
            <a:pPr lvl="2"/>
            <a:r>
              <a:rPr lang="en-US" dirty="0"/>
              <a:t>then evaluate what this means for AI/deep learning.</a:t>
            </a:r>
          </a:p>
        </p:txBody>
      </p:sp>
    </p:spTree>
    <p:extLst>
      <p:ext uri="{BB962C8B-B14F-4D97-AF65-F5344CB8AC3E}">
        <p14:creationId xmlns:p14="http://schemas.microsoft.com/office/powerpoint/2010/main" val="21362288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fontScale="92500" lnSpcReduction="10000"/>
          </a:bodyPr>
          <a:lstStyle/>
          <a:p>
            <a:r>
              <a:rPr lang="en-US" dirty="0"/>
              <a:t>WRITEUP/REPORT</a:t>
            </a:r>
          </a:p>
          <a:p>
            <a:pPr lvl="1"/>
            <a:r>
              <a:rPr lang="en-US" dirty="0"/>
              <a:t>Some writing prompts for the writeup are here: </a:t>
            </a:r>
          </a:p>
          <a:p>
            <a:pPr lvl="1"/>
            <a:r>
              <a:rPr lang="en-US" dirty="0"/>
              <a:t>Short report (less than 4000 words). The idea is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 A hybrid of all of the above</a:t>
            </a:r>
          </a:p>
        </p:txBody>
      </p:sp>
    </p:spTree>
    <p:extLst>
      <p:ext uri="{BB962C8B-B14F-4D97-AF65-F5344CB8AC3E}">
        <p14:creationId xmlns:p14="http://schemas.microsoft.com/office/powerpoint/2010/main" val="6495490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err="1"/>
              <a:t>Perceptrons</a:t>
            </a:r>
            <a:endParaRPr lang="en-GB" dirty="0"/>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Narratives and stories</a:t>
            </a:r>
          </a:p>
          <a:p>
            <a:r>
              <a:rPr lang="en-US" dirty="0"/>
              <a:t>Computational models of creativity and insight</a:t>
            </a:r>
          </a:p>
          <a:p>
            <a:r>
              <a:rPr lang="en-US" dirty="0"/>
              <a:t>Analogies</a:t>
            </a:r>
          </a:p>
          <a:p>
            <a:r>
              <a:rPr lang="en-US" dirty="0"/>
              <a:t>Dreams</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2940</TotalTime>
  <Words>1090</Words>
  <Application>Microsoft Macintosh PowerPoint</Application>
  <PresentationFormat>Widescreen</PresentationFormat>
  <Paragraphs>135</Paragraphs>
  <Slides>28</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-apple-system</vt:lpstr>
      <vt:lpstr>Arial</vt:lpstr>
      <vt:lpstr>Calibri</vt:lpstr>
      <vt:lpstr>Century Gothic</vt:lpstr>
      <vt:lpstr>Mesh</vt:lpstr>
      <vt:lpstr>Unconventional approaches to AI</vt:lpstr>
      <vt:lpstr>Insights from the past</vt:lpstr>
      <vt:lpstr>Insights from the past</vt:lpstr>
      <vt:lpstr>Insights from the past</vt:lpstr>
      <vt:lpstr>Approaches</vt:lpstr>
      <vt:lpstr>Approaches</vt:lpstr>
      <vt:lpstr>Approaches</vt:lpstr>
      <vt:lpstr>Approaches</vt:lpstr>
      <vt:lpstr>Approaches</vt:lpstr>
      <vt:lpstr>Approaches</vt:lpstr>
      <vt:lpstr>Approaches</vt:lpstr>
      <vt:lpstr>Approaches</vt:lpstr>
      <vt:lpstr>PowerPoint Presentation</vt:lpstr>
      <vt:lpstr>PowerPoint Presentation</vt:lpstr>
      <vt:lpstr>Approaches</vt:lpstr>
      <vt:lpstr>Approaches</vt:lpstr>
      <vt:lpstr>Collective intelligence</vt:lpstr>
      <vt:lpstr>Collective intelligence</vt:lpstr>
      <vt:lpstr>Collective intelligence</vt:lpstr>
      <vt:lpstr>Collective intelligence</vt:lpstr>
      <vt:lpstr>Approaches</vt:lpstr>
      <vt:lpstr>resources</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85</cp:revision>
  <cp:lastPrinted>2022-12-16T15:42:40Z</cp:lastPrinted>
  <dcterms:created xsi:type="dcterms:W3CDTF">2022-09-13T15:45:32Z</dcterms:created>
  <dcterms:modified xsi:type="dcterms:W3CDTF">2023-01-04T09:35:42Z</dcterms:modified>
</cp:coreProperties>
</file>

<file path=docProps/thumbnail.jpeg>
</file>